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8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3" y="2636912"/>
            <a:ext cx="6336704" cy="1440160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968C8C">
                    <a:lumMod val="75000"/>
                  </a:srgbClr>
                </a:solidFill>
              </a:rPr>
              <a:t>Company Logo</a:t>
            </a:r>
            <a:endParaRPr lang="en-US">
              <a:solidFill>
                <a:srgbClr val="968C8C">
                  <a:lumMod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68C8C">
                    <a:lumMod val="75000"/>
                  </a:srgbClr>
                </a:solidFill>
              </a:rPr>
              <a:pPr/>
              <a:t>‹#›</a:t>
            </a:fld>
            <a:endParaRPr lang="ru-RU">
              <a:solidFill>
                <a:srgbClr val="968C8C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90975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0"/>
            <a:ext cx="8256233" cy="194421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Математическое образование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Гимназии №3 г. Зеленодольска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22594" y="2564296"/>
            <a:ext cx="57002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1967 год – открытие физико-математических классов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1980 год – открытие школьного музея космонавтики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 год – открытие школьного музея истории судостроения на Волге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 год – открытие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 год -  открытие инженерно-математического класса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 – открытие Инженерно-математического центра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40" y="1916129"/>
            <a:ext cx="2642477" cy="4697736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635488" y="104503"/>
            <a:ext cx="2946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«Математика для жизни»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03045" y="291158"/>
            <a:ext cx="754445" cy="7559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9925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4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04291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5" y="274320"/>
            <a:ext cx="8186057" cy="61395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3043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93915" y="-1005839"/>
            <a:ext cx="8278586" cy="67534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№3»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 1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4»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«Лицей № 14»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 №18»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 количество  участников-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человек  ( 23 команды)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093"/>
          <a:stretch/>
        </p:blipFill>
        <p:spPr>
          <a:xfrm>
            <a:off x="3102429" y="160010"/>
            <a:ext cx="3253337" cy="27734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006" y="1067800"/>
            <a:ext cx="3041096" cy="2703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9" y="3525520"/>
            <a:ext cx="3749041" cy="33324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6065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4450556" cy="16398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3811594" y="201706"/>
            <a:ext cx="5245001" cy="64276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Направление:</a:t>
            </a:r>
          </a:p>
          <a:p>
            <a:pPr marL="0" indent="0" algn="ctr">
              <a:buNone/>
            </a:pPr>
            <a:r>
              <a:rPr lang="ru-RU" sz="3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«Программирование»</a:t>
            </a:r>
          </a:p>
          <a:p>
            <a:pPr marL="0" indent="0">
              <a:buNone/>
            </a:pPr>
            <a:r>
              <a:rPr lang="ru-RU" sz="3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Победитель:</a:t>
            </a:r>
          </a:p>
          <a:p>
            <a:pPr marL="0" indent="0">
              <a:buNone/>
            </a:pPr>
            <a:endParaRPr lang="ru-RU" sz="35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5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Призеры:</a:t>
            </a:r>
          </a:p>
          <a:p>
            <a:pPr marL="0" indent="0">
              <a:buNone/>
            </a:pPr>
            <a:endParaRPr lang="ru-RU" sz="35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96389294"/>
              </p:ext>
            </p:extLst>
          </p:nvPr>
        </p:nvGraphicFramePr>
        <p:xfrm>
          <a:off x="3507378" y="2249489"/>
          <a:ext cx="5549217" cy="19887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4521">
                  <a:extLst>
                    <a:ext uri="{9D8B030D-6E8A-4147-A177-3AD203B41FA5}">
                      <a16:colId xmlns="" xmlns:a16="http://schemas.microsoft.com/office/drawing/2014/main" val="1897981372"/>
                    </a:ext>
                  </a:extLst>
                </a:gridCol>
                <a:gridCol w="2245183">
                  <a:extLst>
                    <a:ext uri="{9D8B030D-6E8A-4147-A177-3AD203B41FA5}">
                      <a16:colId xmlns="" xmlns:a16="http://schemas.microsoft.com/office/drawing/2014/main" val="3819113140"/>
                    </a:ext>
                  </a:extLst>
                </a:gridCol>
                <a:gridCol w="1889513">
                  <a:extLst>
                    <a:ext uri="{9D8B030D-6E8A-4147-A177-3AD203B41FA5}">
                      <a16:colId xmlns="" xmlns:a16="http://schemas.microsoft.com/office/drawing/2014/main" val="2094806645"/>
                    </a:ext>
                  </a:extLst>
                </a:gridCol>
              </a:tblGrid>
              <a:tr h="769574">
                <a:tc>
                  <a:txBody>
                    <a:bodyPr/>
                    <a:lstStyle/>
                    <a:p>
                      <a:pPr marR="160655" algn="ctr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команды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ctr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команды (Ф.И.О.)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ctr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 участников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147206794"/>
                  </a:ext>
                </a:extLst>
              </a:tr>
              <a:tr h="978172"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Цибульки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Идрисов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Д.-9Вкл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Мазанов М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.-9В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Мишин Е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.-9В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«Гимназия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№3» ЗМР РТ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56229304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1143650"/>
              </p:ext>
            </p:extLst>
          </p:nvPr>
        </p:nvGraphicFramePr>
        <p:xfrm>
          <a:off x="3507379" y="4506690"/>
          <a:ext cx="5549216" cy="2546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2514">
                  <a:extLst>
                    <a:ext uri="{9D8B030D-6E8A-4147-A177-3AD203B41FA5}">
                      <a16:colId xmlns="" xmlns:a16="http://schemas.microsoft.com/office/drawing/2014/main" val="1869452659"/>
                    </a:ext>
                  </a:extLst>
                </a:gridCol>
                <a:gridCol w="2330212">
                  <a:extLst>
                    <a:ext uri="{9D8B030D-6E8A-4147-A177-3AD203B41FA5}">
                      <a16:colId xmlns="" xmlns:a16="http://schemas.microsoft.com/office/drawing/2014/main" val="3658319723"/>
                    </a:ext>
                  </a:extLst>
                </a:gridCol>
                <a:gridCol w="1806490">
                  <a:extLst>
                    <a:ext uri="{9D8B030D-6E8A-4147-A177-3AD203B41FA5}">
                      <a16:colId xmlns="" xmlns:a16="http://schemas.microsoft.com/office/drawing/2014/main" val="4125200813"/>
                    </a:ext>
                  </a:extLst>
                </a:gridCol>
              </a:tblGrid>
              <a:tr h="249641">
                <a:tc>
                  <a:txBody>
                    <a:bodyPr/>
                    <a:lstStyle/>
                    <a:p>
                      <a:pPr marR="160655" algn="ctr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команды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ctr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команды (Ф.И.О.)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ctr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 участников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181347964"/>
                  </a:ext>
                </a:extLst>
              </a:tr>
              <a:tr h="992052"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Гузлики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Санников А.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-10Бкл.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Лутфуллин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Рашитов С.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«Гимназия №3» ЗМР РТ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206993724"/>
                  </a:ext>
                </a:extLst>
              </a:tr>
              <a:tr h="992052"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Кибер-Бубен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Костяев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 </a:t>
                      </a:r>
                    </a:p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Максимов А </a:t>
                      </a:r>
                    </a:p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Семин А.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R="160655" algn="just">
                        <a:spcAft>
                          <a:spcPts val="0"/>
                        </a:spcAft>
                        <a:tabLst>
                          <a:tab pos="44323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«Гимназия №3» ЗМР РТ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403173363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5" y="302123"/>
            <a:ext cx="3166723" cy="281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51" y="3609660"/>
            <a:ext cx="3191467" cy="28368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098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356" y="-204185"/>
            <a:ext cx="8790140" cy="10475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внеурочной деятельности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28243" y="523783"/>
            <a:ext cx="5008253" cy="564152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 большой методический опыт урочной  и внеурочной деятельности</a:t>
            </a:r>
          </a:p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Математические бои имени Н.А.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Чубакова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-Открытые математические бои с 2010-2022 гг. город Казань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-Открытые математические турниры для 4-7 классов с 2012-2025г.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Турнир математических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-боев «Зимнее математическое открытие»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-Турниры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математических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-боев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«Лига открытий»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-Турниры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 имени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А.П.Нордена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П.А. Широкова,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Н.Г.Чеботарева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Участиев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клубе Олимпиадной математики «Пятое измерение»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г.Зеленодольск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-Участие гимназии в проекте «Физмат прорыв»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г.Иннополис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-Работа ежегодной летней профильной школы «Интеллект» на базе гимназии.</a:t>
            </a:r>
          </a:p>
          <a:p>
            <a:pPr marL="0" indent="0">
              <a:buNone/>
            </a:pP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ADB328B-588A-408B-9779-42D9B5D000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" t="29297" r="1443"/>
          <a:stretch/>
        </p:blipFill>
        <p:spPr>
          <a:xfrm>
            <a:off x="-86558" y="719091"/>
            <a:ext cx="2405759" cy="172492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513" t="26161" r="10595" b="32738"/>
          <a:stretch/>
        </p:blipFill>
        <p:spPr>
          <a:xfrm>
            <a:off x="-99873" y="2867488"/>
            <a:ext cx="3237614" cy="16867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26D92CF-DB70-4813-A2CF-B3385D2E55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39" t="-754"/>
          <a:stretch/>
        </p:blipFill>
        <p:spPr>
          <a:xfrm rot="5400000">
            <a:off x="1840969" y="1163731"/>
            <a:ext cx="2694056" cy="17337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2B72B71-0A5D-49AB-8C0F-76C661CCCD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9441" t="21826" r="31078" b="33638"/>
          <a:stretch/>
        </p:blipFill>
        <p:spPr>
          <a:xfrm>
            <a:off x="579268" y="4429958"/>
            <a:ext cx="3472008" cy="23437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1256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1" cy="100647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100-бальники и рейтинг школы в системе образования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93" y="4017319"/>
            <a:ext cx="1446144" cy="2725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301" y="4008440"/>
            <a:ext cx="1454953" cy="27421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993" y="4017317"/>
            <a:ext cx="1458914" cy="2749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799" y="3999242"/>
            <a:ext cx="2869346" cy="27425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35488" y="104503"/>
            <a:ext cx="2946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«Математика для жизни»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34623" y="54808"/>
            <a:ext cx="759018" cy="7559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653" b="20334"/>
          <a:stretch/>
        </p:blipFill>
        <p:spPr>
          <a:xfrm>
            <a:off x="258058" y="1390552"/>
            <a:ext cx="4579739" cy="2646569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45309663"/>
              </p:ext>
            </p:extLst>
          </p:nvPr>
        </p:nvGraphicFramePr>
        <p:xfrm>
          <a:off x="5827290" y="1239631"/>
          <a:ext cx="2563206" cy="3198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6057">
                  <a:extLst>
                    <a:ext uri="{9D8B030D-6E8A-4147-A177-3AD203B41FA5}">
                      <a16:colId xmlns:a16="http://schemas.microsoft.com/office/drawing/2014/main" xmlns="" val="2787387162"/>
                    </a:ext>
                  </a:extLst>
                </a:gridCol>
                <a:gridCol w="1787149">
                  <a:extLst>
                    <a:ext uri="{9D8B030D-6E8A-4147-A177-3AD203B41FA5}">
                      <a16:colId xmlns:a16="http://schemas.microsoft.com/office/drawing/2014/main" xmlns="" val="785483652"/>
                    </a:ext>
                  </a:extLst>
                </a:gridCol>
              </a:tblGrid>
              <a:tr h="42618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199910401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Чеканин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Максим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743940308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Галиуллин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Михаил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461666107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Фадеев Клим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759370058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Насыхова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Анастасия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109755851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Тарасов Матвей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96089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619512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Ресурсная обеспеченность по реализации образовательного проекта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363" y="1514273"/>
            <a:ext cx="813847" cy="12796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1792" y="1673926"/>
            <a:ext cx="4738022" cy="49126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35855" y="109689"/>
            <a:ext cx="753686" cy="7550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/>
          <a:srcRect l="30475" t="2391" r="30151" b="4674"/>
          <a:stretch/>
        </p:blipFill>
        <p:spPr>
          <a:xfrm>
            <a:off x="309547" y="5800037"/>
            <a:ext cx="638204" cy="8569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/>
          <a:srcRect l="8836" t="10561" r="7848" b="15492"/>
          <a:stretch/>
        </p:blipFill>
        <p:spPr>
          <a:xfrm>
            <a:off x="47945" y="3860412"/>
            <a:ext cx="1210682" cy="4701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/>
          <a:srcRect l="17420" t="27184" r="17290" b="23532"/>
          <a:stretch/>
        </p:blipFill>
        <p:spPr>
          <a:xfrm>
            <a:off x="40319" y="4413439"/>
            <a:ext cx="1210682" cy="3891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8556" y="2879591"/>
            <a:ext cx="1071563" cy="8953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35488" y="104503"/>
            <a:ext cx="2946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«Математика для жизни»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72367" y="2382507"/>
            <a:ext cx="2810952" cy="34508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 cstate="print"/>
          <a:srcRect l="22012" r="21983"/>
          <a:stretch/>
        </p:blipFill>
        <p:spPr>
          <a:xfrm>
            <a:off x="305448" y="4882098"/>
            <a:ext cx="642304" cy="8601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024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41" y="292102"/>
            <a:ext cx="7989903" cy="10486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Ресурсная обеспеченность по реализации образовательного проекта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35855" y="109689"/>
            <a:ext cx="753686" cy="7550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35488" y="104503"/>
            <a:ext cx="2946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«Математика для жизни»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5488" y="1946124"/>
            <a:ext cx="2810952" cy="345084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628650" y="1985880"/>
          <a:ext cx="4655655" cy="317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91508">
                  <a:extLst>
                    <a:ext uri="{9D8B030D-6E8A-4147-A177-3AD203B41FA5}">
                      <a16:colId xmlns:a16="http://schemas.microsoft.com/office/drawing/2014/main" xmlns="" val="734167161"/>
                    </a:ext>
                  </a:extLst>
                </a:gridCol>
                <a:gridCol w="1364147">
                  <a:extLst>
                    <a:ext uri="{9D8B030D-6E8A-4147-A177-3AD203B41FA5}">
                      <a16:colId xmlns:a16="http://schemas.microsoft.com/office/drawing/2014/main" xmlns="" val="244790424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Курсы инженерного направления в учебном плане гимназии</a:t>
                      </a:r>
                      <a:endParaRPr lang="ru-RU" sz="1600" b="1" dirty="0"/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898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Курс</a:t>
                      </a:r>
                      <a:endParaRPr lang="ru-RU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Классы</a:t>
                      </a:r>
                      <a:endParaRPr lang="ru-RU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207787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Инженерный практикум</a:t>
                      </a:r>
                      <a:endParaRPr lang="ru-RU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 – 7</a:t>
                      </a:r>
                      <a:endParaRPr lang="ru-RU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659968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Математический практикум</a:t>
                      </a:r>
                      <a:endParaRPr lang="ru-RU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</a:t>
                      </a:r>
                      <a:r>
                        <a:rPr lang="ru-RU" sz="1400" b="1" baseline="0" dirty="0" smtClean="0"/>
                        <a:t> – 8</a:t>
                      </a:r>
                      <a:endParaRPr lang="ru-RU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177980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err="1" smtClean="0"/>
                        <a:t>Алгоритмика</a:t>
                      </a:r>
                      <a:endParaRPr lang="ru-RU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11024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Основы моделирования</a:t>
                      </a:r>
                      <a:endParaRPr lang="ru-RU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</a:t>
                      </a:r>
                      <a:endParaRPr lang="ru-RU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89684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Компьютерная графика</a:t>
                      </a:r>
                      <a:endParaRPr lang="ru-RU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 – 11</a:t>
                      </a:r>
                      <a:endParaRPr lang="ru-RU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803047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Информатика в задачах и алгоритмах</a:t>
                      </a:r>
                      <a:endParaRPr lang="ru-RU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10 - 11</a:t>
                      </a:r>
                      <a:endParaRPr lang="ru-RU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558522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786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115" y="487197"/>
            <a:ext cx="8342236" cy="9865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приемы в преподавании математики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35855" y="109689"/>
            <a:ext cx="753686" cy="7550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35488" y="104503"/>
            <a:ext cx="2946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«Математика для жизни»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306" y="1367667"/>
            <a:ext cx="3572783" cy="35727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7309" y="1381539"/>
            <a:ext cx="3748041" cy="26738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3400" y="4128117"/>
            <a:ext cx="2999440" cy="266015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00612" y="5329279"/>
            <a:ext cx="730814" cy="11926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48105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647" y="1"/>
            <a:ext cx="8756849" cy="523783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7050"/>
            <a:ext cx="9036497" cy="6356411"/>
          </a:xfrm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1.Повышение качества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математике,физике,информатике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10%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2.Увеличение на 5% доли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выпускников,сдающих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ОГЭ по физике и информатике.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3.Увеличение на 10% доли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выпускников,выбирающих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ЕГЭ по профильной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математике,физике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информатике.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4.Увеличение на 10% числа победителей и призеров регионального этапа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перечневых олимпиад по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физике,математике,информатике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5.Увеличение на 15% числа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учащихся,участвующих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проектной деятельности по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физике,математике,информатике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6.Реализация 6 курсов физико-математической направленности на основе договоров с академическими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пратнерами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7.Увеличение на 15% числа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родителей,участвующих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мероприятиях физико-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математической,технической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направленности.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8.Увеличение на 10%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выпускников,поступающих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ссузы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вузы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физико-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математической,технической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направленности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9.Увеличение на 15% числа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учащихся,участвующих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мероприятиях физико-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математической,технической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направленности,проводимых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индустриальными партнерами.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0196" y="97654"/>
            <a:ext cx="2603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Проект «Математика для жизни»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35855" y="109689"/>
            <a:ext cx="753686" cy="7550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19925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34132" y="634482"/>
            <a:ext cx="5209868" cy="186371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проведения отбора на соискание гранта 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«Физико-математический прорыв в школе»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482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29" y="2805345"/>
            <a:ext cx="5195213" cy="15918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3990" y="3657601"/>
            <a:ext cx="5190152" cy="739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78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-326254" y="213065"/>
            <a:ext cx="9362752" cy="47051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Чемпионат высоких технологий </a:t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Великий Новгород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4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3" y="1022162"/>
            <a:ext cx="3282658" cy="58358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083" y="1020932"/>
            <a:ext cx="3283351" cy="58370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94476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481</Words>
  <Application>Microsoft Office PowerPoint</Application>
  <PresentationFormat>Экран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Математическое образование в Гимназии №3 г. Зеленодольска</vt:lpstr>
      <vt:lpstr>Система внеурочной деятельности</vt:lpstr>
      <vt:lpstr>100-бальники и рейтинг школы в системе образования</vt:lpstr>
      <vt:lpstr>Ресурсная обеспеченность по реализации образовательного проекта</vt:lpstr>
      <vt:lpstr>Ресурсная обеспеченность по реализации образовательного проекта</vt:lpstr>
      <vt:lpstr>Методические приемы в преподавании математики</vt:lpstr>
      <vt:lpstr>Ожидаемые результаты</vt:lpstr>
      <vt:lpstr>Итоги проведения отбора на соискание гранта  «Физико-математический прорыв в школе» 2025г.</vt:lpstr>
      <vt:lpstr> Чемпионат высоких технологий   г. Великий Новгород</vt:lpstr>
      <vt:lpstr>Слайд 10</vt:lpstr>
      <vt:lpstr>Слайд 11</vt:lpstr>
      <vt:lpstr>Участники:  МБОУ «Гимназия №3» МБОУ «Лицей № 1» МБОУ «СОШ № 4»  МБОУ «Лицей № 14» МБОУ « Лицей №18»    Обще количество  участников-  69 человек  ( 23 команды)</vt:lpstr>
      <vt:lpstr>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Математическое образование в Гимназии №3 г. Зеленодольска</dc:title>
  <dc:creator>Мikhail Еfimkin</dc:creator>
  <cp:lastModifiedBy>Мikhail Еfimkin</cp:lastModifiedBy>
  <cp:revision>2</cp:revision>
  <dcterms:created xsi:type="dcterms:W3CDTF">2025-11-11T16:24:07Z</dcterms:created>
  <dcterms:modified xsi:type="dcterms:W3CDTF">2025-11-11T16:26:24Z</dcterms:modified>
</cp:coreProperties>
</file>